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D0D"/>
    <a:srgbClr val="0041C4"/>
    <a:srgbClr val="00246C"/>
    <a:srgbClr val="000E2A"/>
    <a:srgbClr val="002D86"/>
    <a:srgbClr val="3215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BC4EB-5D10-8E79-454C-EDA8DEDE2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21696D4-C870-2696-0BA4-FCF16B3545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D4CA538-B314-C283-F09E-0D0BB9E14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DABCA-6D6F-4B9C-93E0-8CF92DD3F2CC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18AF63-B25D-3ABB-25AE-529B87C92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8820CC-7132-5DC5-757D-1032B1CCD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E7913-50B4-4F5C-ADAD-62DC605645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703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8ECC25-1ADC-33ED-CAA4-FBB8662BC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830D791-D979-944B-F70E-1558E0240D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B3A258-64E2-DA22-8FC2-43BBC084D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DABCA-6D6F-4B9C-93E0-8CF92DD3F2CC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5F1FCAC-0F62-F647-D020-E1D599D1B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5DB65B-5C12-5DDA-CFB0-6A576DD77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E7913-50B4-4F5C-ADAD-62DC605645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6524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A483A50-9A31-7E75-58E8-AC3782EE23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63CA52D-E66A-004F-8F77-DA0AA19372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E92626-5464-3161-E645-2871E8027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DABCA-6D6F-4B9C-93E0-8CF92DD3F2CC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7DE9046-209C-0743-32AF-971EDAB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7A9FEA-FAB7-74EF-34FD-B016F2E46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E7913-50B4-4F5C-ADAD-62DC605645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1510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2FE3EE-128E-1CAD-AB37-709E67399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618E6C-5B4D-1683-6622-08DF64F7C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E5D297A-3A72-49C8-2179-19721D0D1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DABCA-6D6F-4B9C-93E0-8CF92DD3F2CC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93134C-3527-22AE-DE0C-00B16A4C4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2C38FAF-4EB4-3040-8448-19359BC4F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E7913-50B4-4F5C-ADAD-62DC605645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1495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B30C90-1242-B471-8FF8-A59756DD5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E946CE6-44EE-1B49-7902-85E39CBAD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7EEEF59-7402-E64D-FD32-F1BD2DED9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DABCA-6D6F-4B9C-93E0-8CF92DD3F2CC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99B33FE-4F03-2275-B56C-ECDAE7FBC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B183CB-03BA-DE12-6416-2EEC9B0F3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E7913-50B4-4F5C-ADAD-62DC605645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4878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2B91D8-F5F8-4F73-A9EC-944908A36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96A79E-5976-1647-3CC2-377A344AAF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7DC6EE4-E9F4-08E0-0F77-541C5913C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2F07A91-8B7E-D00E-D63E-25B0646A2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DABCA-6D6F-4B9C-93E0-8CF92DD3F2CC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E17AF4F-6788-0EA0-7766-8056DA7E6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8BDAD46-E3F1-D7FC-F18A-995BC26B4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E7913-50B4-4F5C-ADAD-62DC605645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0346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5D364F-6291-6F02-42B6-1E61D230E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930BA2-1A93-CC92-3063-FED562332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906E580-BCBF-3851-FC50-A283BF4383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A4BE700-2116-788A-CCBA-5F9D7B2794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5FAC065-A9E7-AFFB-DF59-1195BACF14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9500737-72AA-EDBB-DD1B-AAA4AFBB5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DABCA-6D6F-4B9C-93E0-8CF92DD3F2CC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7F7DC23-F167-BBB5-15CA-CB743A89A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26A30A9-A822-649A-CDE8-8D6A88282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E7913-50B4-4F5C-ADAD-62DC605645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4495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08EDB4-AB93-D2A1-4FD4-9FF136248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E692A31-2100-D731-344B-B0FD8CAF9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DABCA-6D6F-4B9C-93E0-8CF92DD3F2CC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8707DCA-F663-78B6-97B9-DB698626A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0E3EC6C-B385-E39B-89C1-DF6AB5855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E7913-50B4-4F5C-ADAD-62DC605645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5705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C00A8EB-0B75-6196-0EAD-D5588C6B8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DABCA-6D6F-4B9C-93E0-8CF92DD3F2CC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DCF4749-418C-5FBB-AB07-2FC726449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FB20F44-53A0-E450-FC29-0E1F17649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E7913-50B4-4F5C-ADAD-62DC605645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072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BE2C64-0FAD-7B66-F95A-74280A3D9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722402-F531-CAAE-8809-9DC9692DA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21F409D-0375-8656-C086-C5E6442819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AEB7005-EE03-9A15-6B58-D43149346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DABCA-6D6F-4B9C-93E0-8CF92DD3F2CC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31671B2-90B1-877D-9D0F-67A97DC55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3773B1B-5298-9684-8C93-C0EB70F14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E7913-50B4-4F5C-ADAD-62DC605645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647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EE1A67-158D-4B43-A298-C02B74C56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A4DDAC8-58C5-A19A-4484-6D3658DFAE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711BD28-D12A-BC8E-199A-E02CC48CCC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0957ADC-58C7-FE58-91D3-9B95E804A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DABCA-6D6F-4B9C-93E0-8CF92DD3F2CC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111803-FB53-900E-A41C-929011630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06E6FB2-DF5C-0EC6-3C72-2AB851067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E7913-50B4-4F5C-ADAD-62DC605645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7904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CB526C8-8602-F289-F252-DCC40EE65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CDB76F6-5535-0F5A-AAA8-5C9C10F62B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88F97D9-5605-1F4A-9876-7783FC0082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DABCA-6D6F-4B9C-93E0-8CF92DD3F2CC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A7E14A2-8298-8CD6-D33E-9B25C9B3EE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B97F02-DF92-D053-EC3D-91107A00EF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E7913-50B4-4F5C-ADAD-62DC605645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2546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webp"/><Relationship Id="rId11" Type="http://schemas.openxmlformats.org/officeDocument/2006/relationships/image" Target="../media/image11.png"/><Relationship Id="rId24" Type="http://schemas.openxmlformats.org/officeDocument/2006/relationships/image" Target="../media/image24.webp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jpe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svg"/><Relationship Id="rId2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26.png"/><Relationship Id="rId7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28.jpg"/><Relationship Id="rId9" Type="http://schemas.openxmlformats.org/officeDocument/2006/relationships/image" Target="../media/image24.web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EF483A9-02DE-5B96-808C-8D447C2261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A4D99FA-9C8F-6016-8133-226F20C18A6F}"/>
              </a:ext>
            </a:extLst>
          </p:cNvPr>
          <p:cNvSpPr txBox="1"/>
          <p:nvPr/>
        </p:nvSpPr>
        <p:spPr>
          <a:xfrm>
            <a:off x="8478264" y="20384"/>
            <a:ext cx="3713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Mai.</a:t>
            </a:r>
            <a:r>
              <a:rPr lang="pt-BR" sz="1200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23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384823F8-D73C-A46C-0161-91A06F53A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689" y="5069541"/>
            <a:ext cx="8572902" cy="685800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D769742-9BE8-75A5-A485-E75E54E390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60800" cy="6858000"/>
          </a:xfrm>
          <a:prstGeom prst="rect">
            <a:avLst/>
          </a:prstGeom>
        </p:spPr>
      </p:pic>
      <p:grpSp>
        <p:nvGrpSpPr>
          <p:cNvPr id="17" name="Agrupar 16">
            <a:extLst>
              <a:ext uri="{FF2B5EF4-FFF2-40B4-BE49-F238E27FC236}">
                <a16:creationId xmlns:a16="http://schemas.microsoft.com/office/drawing/2014/main" id="{E9DBDF40-A921-4C39-4E37-5F0FA4B46851}"/>
              </a:ext>
            </a:extLst>
          </p:cNvPr>
          <p:cNvGrpSpPr/>
          <p:nvPr/>
        </p:nvGrpSpPr>
        <p:grpSpPr>
          <a:xfrm>
            <a:off x="5704115" y="2279649"/>
            <a:ext cx="6197600" cy="1277273"/>
            <a:chOff x="5994400" y="958849"/>
            <a:chExt cx="6197600" cy="1277273"/>
          </a:xfrm>
        </p:grpSpPr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781DA6EE-56A7-402A-0FFF-FC5903ECA0C5}"/>
                </a:ext>
              </a:extLst>
            </p:cNvPr>
            <p:cNvSpPr txBox="1"/>
            <p:nvPr/>
          </p:nvSpPr>
          <p:spPr>
            <a:xfrm>
              <a:off x="5994400" y="958849"/>
              <a:ext cx="597716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54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MAKE OR </a:t>
              </a:r>
              <a:r>
                <a:rPr lang="pt-BR" sz="5400" dirty="0">
                  <a:solidFill>
                    <a:srgbClr val="00B0F0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BREAK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1A43A48E-141B-2E54-7F40-65B4283B87EA}"/>
                </a:ext>
              </a:extLst>
            </p:cNvPr>
            <p:cNvSpPr txBox="1"/>
            <p:nvPr/>
          </p:nvSpPr>
          <p:spPr>
            <a:xfrm>
              <a:off x="8454571" y="1528236"/>
              <a:ext cx="37374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000" dirty="0" err="1">
                  <a:solidFill>
                    <a:schemeClr val="bg1"/>
                  </a:solidFill>
                  <a:latin typeface="Bahnschrift Light SemiCondensed" panose="020B0502040204020203" pitchFamily="34" charset="0"/>
                  <a:ea typeface="Segoe UI Black" panose="020B0A02040204020203" pitchFamily="34" charset="0"/>
                </a:rPr>
                <a:t>prediction</a:t>
              </a:r>
              <a:r>
                <a:rPr lang="pt-BR" sz="4000" dirty="0">
                  <a:solidFill>
                    <a:schemeClr val="bg1"/>
                  </a:solidFill>
                  <a:latin typeface="Bahnschrift Light SemiCondensed" panose="020B0502040204020203" pitchFamily="34" charset="0"/>
                  <a:ea typeface="Segoe UI Black" panose="020B0A02040204020203" pitchFamily="34" charset="0"/>
                </a:rPr>
                <a:t> system</a:t>
              </a:r>
              <a:endParaRPr lang="pt-BR" sz="4000" dirty="0">
                <a:solidFill>
                  <a:srgbClr val="00B0F0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2821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EF483A9-02DE-5B96-808C-8D447C2261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1419A90-4312-8252-2F7E-977C646211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78"/>
          <a:stretch/>
        </p:blipFill>
        <p:spPr>
          <a:xfrm>
            <a:off x="4821689" y="-15"/>
            <a:ext cx="8572902" cy="5069541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4FBA753F-6F8E-05F4-4ABC-BCE597C15941}"/>
              </a:ext>
            </a:extLst>
          </p:cNvPr>
          <p:cNvSpPr/>
          <p:nvPr/>
        </p:nvSpPr>
        <p:spPr>
          <a:xfrm>
            <a:off x="499035" y="430306"/>
            <a:ext cx="4276165" cy="443753"/>
          </a:xfrm>
          <a:prstGeom prst="roundRect">
            <a:avLst/>
          </a:prstGeom>
          <a:gradFill>
            <a:gsLst>
              <a:gs pos="100000">
                <a:srgbClr val="321547"/>
              </a:gs>
              <a:gs pos="0">
                <a:schemeClr val="tx1"/>
              </a:gs>
              <a:gs pos="31000">
                <a:srgbClr val="002060"/>
              </a:gs>
            </a:gsLst>
            <a:lin ang="2700000" scaled="1"/>
          </a:gra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 que é?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BB02027-DBCC-AB83-9153-7F084A1AF68B}"/>
              </a:ext>
            </a:extLst>
          </p:cNvPr>
          <p:cNvSpPr txBox="1"/>
          <p:nvPr/>
        </p:nvSpPr>
        <p:spPr>
          <a:xfrm>
            <a:off x="499034" y="973580"/>
            <a:ext cx="42761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É um sistema que utiliza </a:t>
            </a:r>
            <a:r>
              <a:rPr lang="pt-BR" sz="1400" b="1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machine</a:t>
            </a:r>
            <a:r>
              <a:rPr lang="pt-BR" sz="1400" b="1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pt-BR" sz="1400" b="1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learning</a:t>
            </a:r>
            <a:r>
              <a:rPr lang="pt-BR" sz="1400" b="1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pt-BR" sz="14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para predizer decisões de </a:t>
            </a:r>
            <a:r>
              <a:rPr lang="pt-BR" sz="1400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rollback</a:t>
            </a:r>
            <a:r>
              <a:rPr lang="pt-BR" sz="14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 e </a:t>
            </a:r>
            <a:r>
              <a:rPr lang="pt-BR" sz="1400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rollout</a:t>
            </a:r>
            <a:r>
              <a:rPr lang="pt-BR" sz="14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 para projetos, com informações de métricas e indicadores fornecidas e gerenciadas por múltiplos usuários.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5B15F1F-A918-F4F3-50E9-884DF50C081F}"/>
              </a:ext>
            </a:extLst>
          </p:cNvPr>
          <p:cNvSpPr/>
          <p:nvPr/>
        </p:nvSpPr>
        <p:spPr>
          <a:xfrm>
            <a:off x="499034" y="2696886"/>
            <a:ext cx="4276165" cy="240556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Apoio em decisões estratégias em projetos no momento de </a:t>
            </a:r>
            <a:r>
              <a:rPr lang="pt-BR" sz="1200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rollout</a:t>
            </a:r>
            <a:endParaRPr lang="pt-BR" sz="1200" dirty="0">
              <a:solidFill>
                <a:schemeClr val="bg1"/>
              </a:solidFill>
              <a:latin typeface="Bahnschrift Light SemiCondensed" panose="020B05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A514EBE-B9F8-931B-55A3-A6530CB009B8}"/>
              </a:ext>
            </a:extLst>
          </p:cNvPr>
          <p:cNvSpPr/>
          <p:nvPr/>
        </p:nvSpPr>
        <p:spPr>
          <a:xfrm>
            <a:off x="499034" y="3739035"/>
            <a:ext cx="4276165" cy="240556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Utilização de </a:t>
            </a:r>
            <a:r>
              <a:rPr lang="pt-BR" sz="1200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Decision</a:t>
            </a:r>
            <a:r>
              <a:rPr lang="pt-BR" sz="12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pt-BR" sz="1200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Tree</a:t>
            </a:r>
            <a:r>
              <a:rPr lang="pt-BR" sz="12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pt-BR" sz="1200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Classifier</a:t>
            </a:r>
            <a:r>
              <a:rPr lang="pt-BR" sz="12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 para decisão binária (0 ou 1)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55E9E116-2007-DB9C-18CC-0A0562A90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42" y="2146768"/>
            <a:ext cx="313292" cy="3132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E8B66B6F-4CED-C423-B92B-C4056D0180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42" y="3228130"/>
            <a:ext cx="261982" cy="2619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77B5CF2B-376D-8C69-8C2E-4B7C97341D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42" y="4315085"/>
            <a:ext cx="281247" cy="281247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7F32F49-FF4A-47FB-C600-1A1B5DD43D52}"/>
              </a:ext>
            </a:extLst>
          </p:cNvPr>
          <p:cNvSpPr/>
          <p:nvPr/>
        </p:nvSpPr>
        <p:spPr>
          <a:xfrm>
            <a:off x="499034" y="2392889"/>
            <a:ext cx="1116107" cy="240556"/>
          </a:xfrm>
          <a:prstGeom prst="roundRect">
            <a:avLst/>
          </a:prstGeom>
          <a:solidFill>
            <a:srgbClr val="000E2A"/>
          </a:solidFill>
          <a:ln>
            <a:solidFill>
              <a:srgbClr val="000E2A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Objetivo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8F4A866-D62B-A399-6CB6-155B91FF63B1}"/>
              </a:ext>
            </a:extLst>
          </p:cNvPr>
          <p:cNvSpPr/>
          <p:nvPr/>
        </p:nvSpPr>
        <p:spPr>
          <a:xfrm>
            <a:off x="499034" y="3435038"/>
            <a:ext cx="1116107" cy="240556"/>
          </a:xfrm>
          <a:prstGeom prst="roundRect">
            <a:avLst/>
          </a:prstGeom>
          <a:solidFill>
            <a:srgbClr val="00246C"/>
          </a:solidFill>
          <a:ln>
            <a:solidFill>
              <a:srgbClr val="00246C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Algoritmo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F2C70C51-E57E-BA88-CFB4-F41EE4D60A72}"/>
              </a:ext>
            </a:extLst>
          </p:cNvPr>
          <p:cNvSpPr/>
          <p:nvPr/>
        </p:nvSpPr>
        <p:spPr>
          <a:xfrm>
            <a:off x="499034" y="4508722"/>
            <a:ext cx="1116107" cy="240556"/>
          </a:xfrm>
          <a:prstGeom prst="roundRect">
            <a:avLst/>
          </a:prstGeom>
          <a:solidFill>
            <a:srgbClr val="0041C4"/>
          </a:solidFill>
          <a:ln>
            <a:solidFill>
              <a:srgbClr val="0041C4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Tecnologias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1C699BE9-3D54-CBFE-3304-6C39ACDC23B0}"/>
              </a:ext>
            </a:extLst>
          </p:cNvPr>
          <p:cNvSpPr/>
          <p:nvPr/>
        </p:nvSpPr>
        <p:spPr>
          <a:xfrm flipV="1">
            <a:off x="424422" y="4913048"/>
            <a:ext cx="5595250" cy="478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bg1"/>
              </a:solidFill>
              <a:latin typeface="Bahnschrift Light SemiCondensed" panose="020B05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FF5F8AF3-0A7B-6C03-391E-619480F5B4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15" y="4969724"/>
            <a:ext cx="430169" cy="4713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8C0EC0A9-9797-7F23-5168-42DB6BA811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91" y="4861013"/>
            <a:ext cx="601042" cy="601042"/>
          </a:xfrm>
          <a:prstGeom prst="rect">
            <a:avLst/>
          </a:prstGeom>
        </p:spPr>
      </p:pic>
      <p:pic>
        <p:nvPicPr>
          <p:cNvPr id="31" name="Gráfico 30">
            <a:extLst>
              <a:ext uri="{FF2B5EF4-FFF2-40B4-BE49-F238E27FC236}">
                <a16:creationId xmlns:a16="http://schemas.microsoft.com/office/drawing/2014/main" id="{1F07534A-0370-8F4F-8C0C-33CE94ABD4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5276" y="5058640"/>
            <a:ext cx="936935" cy="224864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3914AE41-9F8F-42BC-C00C-76B37AD54E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502" y="5007941"/>
            <a:ext cx="690419" cy="310688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F80ED5AF-1E0B-1CDC-1824-881B73C2B82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688" y="5000396"/>
            <a:ext cx="795107" cy="321148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7FCA6AA9-3002-4C0F-AC23-3327A70123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515" y="5005821"/>
            <a:ext cx="527190" cy="283776"/>
          </a:xfrm>
          <a:prstGeom prst="rect">
            <a:avLst/>
          </a:prstGeom>
        </p:spPr>
      </p:pic>
      <p:pic>
        <p:nvPicPr>
          <p:cNvPr id="39" name="Gráfico 38">
            <a:extLst>
              <a:ext uri="{FF2B5EF4-FFF2-40B4-BE49-F238E27FC236}">
                <a16:creationId xmlns:a16="http://schemas.microsoft.com/office/drawing/2014/main" id="{1FEBB275-D91E-B3CB-AF94-FD00E92AC21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16893" y="5020056"/>
            <a:ext cx="935857" cy="268397"/>
          </a:xfrm>
          <a:prstGeom prst="rect">
            <a:avLst/>
          </a:prstGeom>
        </p:spPr>
      </p:pic>
      <p:grpSp>
        <p:nvGrpSpPr>
          <p:cNvPr id="107" name="Agrupar 106">
            <a:extLst>
              <a:ext uri="{FF2B5EF4-FFF2-40B4-BE49-F238E27FC236}">
                <a16:creationId xmlns:a16="http://schemas.microsoft.com/office/drawing/2014/main" id="{73C1561A-24F3-2941-7191-68E0C3032EFF}"/>
              </a:ext>
            </a:extLst>
          </p:cNvPr>
          <p:cNvGrpSpPr/>
          <p:nvPr/>
        </p:nvGrpSpPr>
        <p:grpSpPr>
          <a:xfrm>
            <a:off x="40340" y="5668883"/>
            <a:ext cx="3198179" cy="748720"/>
            <a:chOff x="125556" y="5274713"/>
            <a:chExt cx="3198179" cy="748720"/>
          </a:xfrm>
        </p:grpSpPr>
        <p:sp>
          <p:nvSpPr>
            <p:cNvPr id="58" name="Retângulo: Cantos Arredondados 57">
              <a:extLst>
                <a:ext uri="{FF2B5EF4-FFF2-40B4-BE49-F238E27FC236}">
                  <a16:creationId xmlns:a16="http://schemas.microsoft.com/office/drawing/2014/main" id="{A014FC7D-3DF0-7660-35D5-D180848629E0}"/>
                </a:ext>
              </a:extLst>
            </p:cNvPr>
            <p:cNvSpPr/>
            <p:nvPr/>
          </p:nvSpPr>
          <p:spPr>
            <a:xfrm flipV="1">
              <a:off x="405316" y="5343269"/>
              <a:ext cx="2918419" cy="47732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endParaRPr>
            </a:p>
          </p:txBody>
        </p:sp>
        <p:pic>
          <p:nvPicPr>
            <p:cNvPr id="81" name="Imagem 80">
              <a:extLst>
                <a:ext uri="{FF2B5EF4-FFF2-40B4-BE49-F238E27FC236}">
                  <a16:creationId xmlns:a16="http://schemas.microsoft.com/office/drawing/2014/main" id="{9C14C16D-A9AA-2DD8-DBA0-2B76765BB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556" y="5306417"/>
              <a:ext cx="695560" cy="71701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3" name="Gráfico 82">
              <a:extLst>
                <a:ext uri="{FF2B5EF4-FFF2-40B4-BE49-F238E27FC236}">
                  <a16:creationId xmlns:a16="http://schemas.microsoft.com/office/drawing/2014/main" id="{1EA3D749-9E8A-47E6-AB08-5409640F8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84100" y="5274713"/>
              <a:ext cx="930892" cy="620595"/>
            </a:xfrm>
            <a:prstGeom prst="rect">
              <a:avLst/>
            </a:prstGeom>
          </p:spPr>
        </p:pic>
        <p:pic>
          <p:nvPicPr>
            <p:cNvPr id="85" name="Imagem 84">
              <a:extLst>
                <a:ext uri="{FF2B5EF4-FFF2-40B4-BE49-F238E27FC236}">
                  <a16:creationId xmlns:a16="http://schemas.microsoft.com/office/drawing/2014/main" id="{13C59E6B-B331-6830-897F-1891CAF50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4992" y="5403874"/>
              <a:ext cx="491590" cy="341868"/>
            </a:xfrm>
            <a:prstGeom prst="rect">
              <a:avLst/>
            </a:prstGeom>
          </p:spPr>
        </p:pic>
        <p:pic>
          <p:nvPicPr>
            <p:cNvPr id="87" name="Imagem 86">
              <a:extLst>
                <a:ext uri="{FF2B5EF4-FFF2-40B4-BE49-F238E27FC236}">
                  <a16:creationId xmlns:a16="http://schemas.microsoft.com/office/drawing/2014/main" id="{C8D6761D-0F74-BB91-C4F7-7A546DCD8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7647" y="5390460"/>
              <a:ext cx="1106088" cy="368696"/>
            </a:xfrm>
            <a:prstGeom prst="rect">
              <a:avLst/>
            </a:prstGeom>
          </p:spPr>
        </p:pic>
      </p:grpSp>
      <p:grpSp>
        <p:nvGrpSpPr>
          <p:cNvPr id="108" name="Agrupar 107">
            <a:extLst>
              <a:ext uri="{FF2B5EF4-FFF2-40B4-BE49-F238E27FC236}">
                <a16:creationId xmlns:a16="http://schemas.microsoft.com/office/drawing/2014/main" id="{8F2041FE-1BC8-FD6A-2F5D-147C58BA1391}"/>
              </a:ext>
            </a:extLst>
          </p:cNvPr>
          <p:cNvGrpSpPr/>
          <p:nvPr/>
        </p:nvGrpSpPr>
        <p:grpSpPr>
          <a:xfrm>
            <a:off x="3330167" y="5750139"/>
            <a:ext cx="2689505" cy="477328"/>
            <a:chOff x="180695" y="6106971"/>
            <a:chExt cx="2689505" cy="477328"/>
          </a:xfrm>
        </p:grpSpPr>
        <p:sp>
          <p:nvSpPr>
            <p:cNvPr id="88" name="Retângulo: Cantos Arredondados 87">
              <a:extLst>
                <a:ext uri="{FF2B5EF4-FFF2-40B4-BE49-F238E27FC236}">
                  <a16:creationId xmlns:a16="http://schemas.microsoft.com/office/drawing/2014/main" id="{8F579D5A-87E7-21B8-18C5-CE308FE4FCEE}"/>
                </a:ext>
              </a:extLst>
            </p:cNvPr>
            <p:cNvSpPr/>
            <p:nvPr/>
          </p:nvSpPr>
          <p:spPr>
            <a:xfrm flipV="1">
              <a:off x="405316" y="6106971"/>
              <a:ext cx="2464884" cy="47732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endParaRPr>
            </a:p>
          </p:txBody>
        </p:sp>
        <p:pic>
          <p:nvPicPr>
            <p:cNvPr id="94" name="Imagem 93">
              <a:extLst>
                <a:ext uri="{FF2B5EF4-FFF2-40B4-BE49-F238E27FC236}">
                  <a16:creationId xmlns:a16="http://schemas.microsoft.com/office/drawing/2014/main" id="{A9D10282-AC08-310A-4A74-24E88A71C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695" y="6170450"/>
              <a:ext cx="585282" cy="350369"/>
            </a:xfrm>
            <a:prstGeom prst="rect">
              <a:avLst/>
            </a:prstGeom>
          </p:spPr>
        </p:pic>
        <p:pic>
          <p:nvPicPr>
            <p:cNvPr id="96" name="Imagem 95">
              <a:extLst>
                <a:ext uri="{FF2B5EF4-FFF2-40B4-BE49-F238E27FC236}">
                  <a16:creationId xmlns:a16="http://schemas.microsoft.com/office/drawing/2014/main" id="{B2434A99-18BF-D155-B9F9-08B431B0A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1378" y="6178715"/>
              <a:ext cx="320400" cy="320400"/>
            </a:xfrm>
            <a:prstGeom prst="roundRect">
              <a:avLst/>
            </a:prstGeom>
          </p:spPr>
        </p:pic>
        <p:pic>
          <p:nvPicPr>
            <p:cNvPr id="98" name="Imagem 97">
              <a:extLst>
                <a:ext uri="{FF2B5EF4-FFF2-40B4-BE49-F238E27FC236}">
                  <a16:creationId xmlns:a16="http://schemas.microsoft.com/office/drawing/2014/main" id="{9179F45B-91DF-850C-F350-667E0283E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9848" y="6178715"/>
              <a:ext cx="320400" cy="320400"/>
            </a:xfrm>
            <a:prstGeom prst="roundRect">
              <a:avLst/>
            </a:prstGeom>
          </p:spPr>
        </p:pic>
        <p:pic>
          <p:nvPicPr>
            <p:cNvPr id="100" name="Imagem 99">
              <a:extLst>
                <a:ext uri="{FF2B5EF4-FFF2-40B4-BE49-F238E27FC236}">
                  <a16:creationId xmlns:a16="http://schemas.microsoft.com/office/drawing/2014/main" id="{6772C081-0851-B162-114D-5351E7B34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1917" y="6181682"/>
              <a:ext cx="320400" cy="320400"/>
            </a:xfrm>
            <a:prstGeom prst="roundRect">
              <a:avLst/>
            </a:prstGeom>
          </p:spPr>
        </p:pic>
        <p:pic>
          <p:nvPicPr>
            <p:cNvPr id="104" name="Imagem 103">
              <a:extLst>
                <a:ext uri="{FF2B5EF4-FFF2-40B4-BE49-F238E27FC236}">
                  <a16:creationId xmlns:a16="http://schemas.microsoft.com/office/drawing/2014/main" id="{98EE5C70-79D3-6537-D45B-5E3527CEA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543" y="6181682"/>
              <a:ext cx="320400" cy="320400"/>
            </a:xfrm>
            <a:prstGeom prst="roundRect">
              <a:avLst/>
            </a:prstGeom>
          </p:spPr>
        </p:pic>
        <p:pic>
          <p:nvPicPr>
            <p:cNvPr id="106" name="Imagem 105">
              <a:extLst>
                <a:ext uri="{FF2B5EF4-FFF2-40B4-BE49-F238E27FC236}">
                  <a16:creationId xmlns:a16="http://schemas.microsoft.com/office/drawing/2014/main" id="{0466C581-77AF-FEF4-582C-8DF1C9751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185" y="6184644"/>
              <a:ext cx="319384" cy="319384"/>
            </a:xfrm>
            <a:prstGeom prst="roundRect">
              <a:avLst/>
            </a:prstGeom>
          </p:spPr>
        </p:pic>
      </p:grpSp>
      <p:pic>
        <p:nvPicPr>
          <p:cNvPr id="109" name="Imagem 108">
            <a:extLst>
              <a:ext uri="{FF2B5EF4-FFF2-40B4-BE49-F238E27FC236}">
                <a16:creationId xmlns:a16="http://schemas.microsoft.com/office/drawing/2014/main" id="{C514B10D-60AB-9273-C3A7-D90E7AAFF4CF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b="64244"/>
          <a:stretch/>
        </p:blipFill>
        <p:spPr>
          <a:xfrm>
            <a:off x="4138809" y="6092859"/>
            <a:ext cx="8638781" cy="76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93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EF483A9-02DE-5B96-808C-8D447C2261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9F4D4C3-4284-797F-85EC-CEC32D35E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900" y="3429000"/>
            <a:ext cx="8153400" cy="575833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480A5B5-7B46-FD16-EC42-CD468D464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809" y="-765141"/>
            <a:ext cx="8638781" cy="2139881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270421E2-5D5F-C3F0-5714-C150C8DD7770}"/>
              </a:ext>
            </a:extLst>
          </p:cNvPr>
          <p:cNvSpPr/>
          <p:nvPr/>
        </p:nvSpPr>
        <p:spPr>
          <a:xfrm>
            <a:off x="482600" y="1130300"/>
            <a:ext cx="11315700" cy="5346700"/>
          </a:xfrm>
          <a:prstGeom prst="roundRect">
            <a:avLst>
              <a:gd name="adj" fmla="val 1057"/>
            </a:avLst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3B81CE28-E7B2-2B27-B182-5BBC5A01E8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11" y="2008952"/>
            <a:ext cx="7835722" cy="3740968"/>
          </a:xfrm>
          <a:prstGeom prst="rect">
            <a:avLst/>
          </a:prstGeom>
        </p:spPr>
      </p:pic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FE259887-6961-EC9C-F96D-D144D1F3A6E5}"/>
              </a:ext>
            </a:extLst>
          </p:cNvPr>
          <p:cNvSpPr/>
          <p:nvPr/>
        </p:nvSpPr>
        <p:spPr>
          <a:xfrm>
            <a:off x="9779000" y="1331064"/>
            <a:ext cx="1742113" cy="205636"/>
          </a:xfrm>
          <a:prstGeom prst="roundRect">
            <a:avLst/>
          </a:prstGeom>
          <a:solidFill>
            <a:srgbClr val="000E2A"/>
          </a:solidFill>
          <a:ln>
            <a:solidFill>
              <a:srgbClr val="000E2A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Possíveis melhorias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62D974A0-9F66-8522-2E5A-D8C3759090A4}"/>
              </a:ext>
            </a:extLst>
          </p:cNvPr>
          <p:cNvSpPr txBox="1"/>
          <p:nvPr/>
        </p:nvSpPr>
        <p:spPr>
          <a:xfrm>
            <a:off x="8724900" y="1677933"/>
            <a:ext cx="279621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Por conta do uso do </a:t>
            </a:r>
            <a:r>
              <a:rPr lang="pt-BR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Free</a:t>
            </a:r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pt-BR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Tier</a:t>
            </a:r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 da AWS e projeto sem fins lucrativos, foram tomadas algumas decisões de arquiteturas que podem ser melhoradas em um sistema em produção corporativo, sendo eles:</a:t>
            </a:r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A2B65E05-5D9B-A58B-D106-00B1897D5A24}"/>
              </a:ext>
            </a:extLst>
          </p:cNvPr>
          <p:cNvSpPr/>
          <p:nvPr/>
        </p:nvSpPr>
        <p:spPr>
          <a:xfrm>
            <a:off x="8724900" y="2803713"/>
            <a:ext cx="2792612" cy="624702"/>
          </a:xfrm>
          <a:prstGeom prst="roundRect">
            <a:avLst>
              <a:gd name="adj" fmla="val 8535"/>
            </a:avLst>
          </a:prstGeom>
          <a:solidFill>
            <a:srgbClr val="000E2A"/>
          </a:solidFill>
          <a:ln>
            <a:solidFill>
              <a:srgbClr val="000E2A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5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Atualmente o Auto </a:t>
            </a:r>
            <a:r>
              <a:rPr lang="pt-BR" sz="1050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Scaling</a:t>
            </a:r>
            <a:r>
              <a:rPr lang="pt-BR" sz="105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 de máquinas EC2 está como 1 máquina desejada e 2 no máximo, isso pode ser aumentado para maior escalabilidade</a:t>
            </a: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246AF78C-6B34-F808-6DE9-6E15A9926111}"/>
              </a:ext>
            </a:extLst>
          </p:cNvPr>
          <p:cNvSpPr/>
          <p:nvPr/>
        </p:nvSpPr>
        <p:spPr>
          <a:xfrm>
            <a:off x="8724900" y="5288034"/>
            <a:ext cx="2792612" cy="624702"/>
          </a:xfrm>
          <a:prstGeom prst="roundRect">
            <a:avLst>
              <a:gd name="adj" fmla="val 10568"/>
            </a:avLst>
          </a:prstGeom>
          <a:solidFill>
            <a:srgbClr val="0041C4"/>
          </a:solidFill>
          <a:ln>
            <a:solidFill>
              <a:srgbClr val="0041C4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1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Colocar certificado de segurança na comunicação HTTP, para requisições </a:t>
            </a:r>
            <a:r>
              <a:rPr lang="pt-BR" sz="1100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HTTPs</a:t>
            </a:r>
            <a:r>
              <a:rPr lang="pt-BR" sz="11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.</a:t>
            </a: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50550C46-5FAA-16D6-E2C7-08A0AD7BA725}"/>
              </a:ext>
            </a:extLst>
          </p:cNvPr>
          <p:cNvSpPr/>
          <p:nvPr/>
        </p:nvSpPr>
        <p:spPr>
          <a:xfrm>
            <a:off x="8724900" y="3634462"/>
            <a:ext cx="2792612" cy="1396510"/>
          </a:xfrm>
          <a:prstGeom prst="roundRect">
            <a:avLst>
              <a:gd name="adj" fmla="val 5379"/>
            </a:avLst>
          </a:prstGeom>
          <a:solidFill>
            <a:srgbClr val="00246C"/>
          </a:solidFill>
          <a:ln>
            <a:solidFill>
              <a:srgbClr val="00246C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5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Mesmo banco de dados sendo utilizado para </a:t>
            </a:r>
            <a:r>
              <a:rPr lang="pt-BR" sz="1050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dev</a:t>
            </a:r>
            <a:r>
              <a:rPr lang="pt-BR" sz="105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 e </a:t>
            </a:r>
            <a:r>
              <a:rPr lang="pt-BR" sz="1050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prod</a:t>
            </a:r>
            <a:r>
              <a:rPr lang="pt-BR" sz="105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, sendo exposto em uma </a:t>
            </a:r>
            <a:r>
              <a:rPr lang="pt-BR" sz="1050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subnet</a:t>
            </a:r>
            <a:r>
              <a:rPr lang="pt-BR" sz="105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 pública para manuseio via </a:t>
            </a:r>
            <a:r>
              <a:rPr lang="pt-BR" sz="1050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PgAdmin</a:t>
            </a:r>
            <a:r>
              <a:rPr lang="pt-BR" sz="105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 na máquina local.  Em uma aplicação de produção corporativa poderia estar em uma </a:t>
            </a:r>
            <a:r>
              <a:rPr lang="pt-BR" sz="1050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subnet</a:t>
            </a:r>
            <a:r>
              <a:rPr lang="pt-BR" sz="105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 privada com a implementação de auto </a:t>
            </a:r>
            <a:r>
              <a:rPr lang="pt-BR" sz="1050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scaling</a:t>
            </a:r>
            <a:r>
              <a:rPr lang="pt-BR" sz="105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, RDS Proxy e distribuição em outras </a:t>
            </a:r>
            <a:r>
              <a:rPr lang="pt-BR" sz="1050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AZs</a:t>
            </a:r>
            <a:r>
              <a:rPr lang="pt-BR" sz="105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 para maior disponibilidade.</a:t>
            </a:r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DFCD4DF0-34DC-61B1-E719-1A9C5D56131D}"/>
              </a:ext>
            </a:extLst>
          </p:cNvPr>
          <p:cNvGrpSpPr/>
          <p:nvPr/>
        </p:nvGrpSpPr>
        <p:grpSpPr>
          <a:xfrm>
            <a:off x="670887" y="1281872"/>
            <a:ext cx="2511083" cy="350369"/>
            <a:chOff x="180695" y="6170450"/>
            <a:chExt cx="2511083" cy="350369"/>
          </a:xfrm>
        </p:grpSpPr>
        <p:pic>
          <p:nvPicPr>
            <p:cNvPr id="42" name="Imagem 41">
              <a:extLst>
                <a:ext uri="{FF2B5EF4-FFF2-40B4-BE49-F238E27FC236}">
                  <a16:creationId xmlns:a16="http://schemas.microsoft.com/office/drawing/2014/main" id="{2A1C29B0-582B-A6BC-0370-232DD016C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695" y="6170450"/>
              <a:ext cx="585282" cy="350369"/>
            </a:xfrm>
            <a:prstGeom prst="rect">
              <a:avLst/>
            </a:prstGeom>
          </p:spPr>
        </p:pic>
        <p:pic>
          <p:nvPicPr>
            <p:cNvPr id="43" name="Imagem 42">
              <a:extLst>
                <a:ext uri="{FF2B5EF4-FFF2-40B4-BE49-F238E27FC236}">
                  <a16:creationId xmlns:a16="http://schemas.microsoft.com/office/drawing/2014/main" id="{6CAAFB84-FAA7-A2F4-137C-F984C0E70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1378" y="6178715"/>
              <a:ext cx="320400" cy="320400"/>
            </a:xfrm>
            <a:prstGeom prst="roundRect">
              <a:avLst/>
            </a:prstGeom>
          </p:spPr>
        </p:pic>
        <p:pic>
          <p:nvPicPr>
            <p:cNvPr id="44" name="Imagem 43">
              <a:extLst>
                <a:ext uri="{FF2B5EF4-FFF2-40B4-BE49-F238E27FC236}">
                  <a16:creationId xmlns:a16="http://schemas.microsoft.com/office/drawing/2014/main" id="{96E9D248-D6AA-E2F0-75BB-49B8543B5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9848" y="6178715"/>
              <a:ext cx="320400" cy="320400"/>
            </a:xfrm>
            <a:prstGeom prst="roundRect">
              <a:avLst/>
            </a:prstGeom>
          </p:spPr>
        </p:pic>
        <p:pic>
          <p:nvPicPr>
            <p:cNvPr id="45" name="Imagem 44">
              <a:extLst>
                <a:ext uri="{FF2B5EF4-FFF2-40B4-BE49-F238E27FC236}">
                  <a16:creationId xmlns:a16="http://schemas.microsoft.com/office/drawing/2014/main" id="{EB993A3B-A680-0821-07B8-7BE8D7FB4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1917" y="6181682"/>
              <a:ext cx="320400" cy="320400"/>
            </a:xfrm>
            <a:prstGeom prst="roundRect">
              <a:avLst/>
            </a:prstGeom>
          </p:spPr>
        </p:pic>
        <p:pic>
          <p:nvPicPr>
            <p:cNvPr id="46" name="Imagem 45">
              <a:extLst>
                <a:ext uri="{FF2B5EF4-FFF2-40B4-BE49-F238E27FC236}">
                  <a16:creationId xmlns:a16="http://schemas.microsoft.com/office/drawing/2014/main" id="{AEF1157D-F926-8C2F-3C8E-D2E6DB363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543" y="6181682"/>
              <a:ext cx="320400" cy="320400"/>
            </a:xfrm>
            <a:prstGeom prst="roundRect">
              <a:avLst/>
            </a:prstGeom>
          </p:spPr>
        </p:pic>
        <p:pic>
          <p:nvPicPr>
            <p:cNvPr id="47" name="Imagem 46">
              <a:extLst>
                <a:ext uri="{FF2B5EF4-FFF2-40B4-BE49-F238E27FC236}">
                  <a16:creationId xmlns:a16="http://schemas.microsoft.com/office/drawing/2014/main" id="{0CD4510D-A5A9-10B4-CF3D-009B16998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185" y="6184644"/>
              <a:ext cx="319384" cy="319384"/>
            </a:xfrm>
            <a:prstGeom prst="round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713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EF483A9-02DE-5B96-808C-8D447C2261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2F721A9-C397-2D21-24C3-99A986A57C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02"/>
          <a:stretch/>
        </p:blipFill>
        <p:spPr>
          <a:xfrm>
            <a:off x="3797300" y="0"/>
            <a:ext cx="8153400" cy="248173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EE9F013-90CC-13D3-B3F6-AF3EAD657A79}"/>
              </a:ext>
            </a:extLst>
          </p:cNvPr>
          <p:cNvSpPr txBox="1"/>
          <p:nvPr/>
        </p:nvSpPr>
        <p:spPr>
          <a:xfrm>
            <a:off x="57150" y="209550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00206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Conhecendo a aplicação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227F007-181B-40CE-57E2-BF615F03BC1E}"/>
              </a:ext>
            </a:extLst>
          </p:cNvPr>
          <p:cNvSpPr txBox="1"/>
          <p:nvPr/>
        </p:nvSpPr>
        <p:spPr>
          <a:xfrm>
            <a:off x="133350" y="247650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Conhecendo a aplicação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B6969678-4C01-B026-C436-F9C5A420A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86" y="1080075"/>
            <a:ext cx="3458562" cy="2273794"/>
          </a:xfrm>
          <a:prstGeom prst="roundRect">
            <a:avLst>
              <a:gd name="adj" fmla="val 2623"/>
            </a:avLst>
          </a:prstGeom>
          <a:ln>
            <a:solidFill>
              <a:schemeClr val="bg1"/>
            </a:solidFill>
          </a:ln>
          <a:effectLst/>
        </p:spPr>
      </p:pic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854F83C-64C2-52A9-5516-BEDE44E91AE4}"/>
              </a:ext>
            </a:extLst>
          </p:cNvPr>
          <p:cNvSpPr/>
          <p:nvPr/>
        </p:nvSpPr>
        <p:spPr>
          <a:xfrm>
            <a:off x="279586" y="3437841"/>
            <a:ext cx="3458562" cy="277816"/>
          </a:xfrm>
          <a:prstGeom prst="roundRect">
            <a:avLst/>
          </a:prstGeom>
          <a:solidFill>
            <a:srgbClr val="0041C4"/>
          </a:solidFill>
          <a:ln>
            <a:solidFill>
              <a:srgbClr val="0041C4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Login e Cadastro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B03EA428-92BB-4E3A-3E39-18E4FB35C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86" y="4015076"/>
            <a:ext cx="3458562" cy="2140060"/>
          </a:xfrm>
          <a:prstGeom prst="roundRect">
            <a:avLst>
              <a:gd name="adj" fmla="val 2623"/>
            </a:avLst>
          </a:prstGeom>
          <a:ln>
            <a:solidFill>
              <a:schemeClr val="bg1"/>
            </a:solidFill>
          </a:ln>
          <a:effectLst/>
        </p:spPr>
      </p:pic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EEBBDA88-B0F9-7528-9386-85CD21A4B6B3}"/>
              </a:ext>
            </a:extLst>
          </p:cNvPr>
          <p:cNvSpPr/>
          <p:nvPr/>
        </p:nvSpPr>
        <p:spPr>
          <a:xfrm>
            <a:off x="279586" y="6243266"/>
            <a:ext cx="3458562" cy="277816"/>
          </a:xfrm>
          <a:prstGeom prst="roundRect">
            <a:avLst/>
          </a:prstGeom>
          <a:solidFill>
            <a:srgbClr val="0041C4"/>
          </a:solidFill>
          <a:ln>
            <a:solidFill>
              <a:srgbClr val="0041C4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Tela que permite realizar uma predição</a:t>
            </a: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CCF80052-E958-925C-FCEF-BD7D220079D9}"/>
              </a:ext>
            </a:extLst>
          </p:cNvPr>
          <p:cNvSpPr/>
          <p:nvPr/>
        </p:nvSpPr>
        <p:spPr>
          <a:xfrm>
            <a:off x="4410261" y="3437841"/>
            <a:ext cx="3458562" cy="277816"/>
          </a:xfrm>
          <a:prstGeom prst="roundRect">
            <a:avLst/>
          </a:prstGeom>
          <a:solidFill>
            <a:srgbClr val="0041C4"/>
          </a:solidFill>
          <a:ln>
            <a:solidFill>
              <a:srgbClr val="0041C4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Tela que permite treinar e enviar informações ao modelo</a:t>
            </a:r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745B0808-3399-32BF-0A4C-86FD064CA381}"/>
              </a:ext>
            </a:extLst>
          </p:cNvPr>
          <p:cNvSpPr/>
          <p:nvPr/>
        </p:nvSpPr>
        <p:spPr>
          <a:xfrm>
            <a:off x="4410261" y="6243266"/>
            <a:ext cx="3458562" cy="277816"/>
          </a:xfrm>
          <a:prstGeom prst="roundRect">
            <a:avLst/>
          </a:prstGeom>
          <a:solidFill>
            <a:srgbClr val="0041C4"/>
          </a:solidFill>
          <a:ln>
            <a:solidFill>
              <a:srgbClr val="0041C4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Tela visualização de indicadores cadastrados por métrica</a:t>
            </a:r>
          </a:p>
        </p:txBody>
      </p:sp>
      <p:sp>
        <p:nvSpPr>
          <p:cNvPr id="51" name="Retângulo: Cantos Arredondados 50">
            <a:extLst>
              <a:ext uri="{FF2B5EF4-FFF2-40B4-BE49-F238E27FC236}">
                <a16:creationId xmlns:a16="http://schemas.microsoft.com/office/drawing/2014/main" id="{94AB9ED1-C13B-81FF-EE50-C8A9FBC8D6B3}"/>
              </a:ext>
            </a:extLst>
          </p:cNvPr>
          <p:cNvSpPr/>
          <p:nvPr/>
        </p:nvSpPr>
        <p:spPr>
          <a:xfrm>
            <a:off x="8438242" y="3437841"/>
            <a:ext cx="3458562" cy="277816"/>
          </a:xfrm>
          <a:prstGeom prst="roundRect">
            <a:avLst/>
          </a:prstGeom>
          <a:solidFill>
            <a:srgbClr val="0041C4"/>
          </a:solidFill>
          <a:ln>
            <a:solidFill>
              <a:srgbClr val="0041C4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Tela de criação de métrica</a:t>
            </a:r>
          </a:p>
        </p:txBody>
      </p:sp>
      <p:sp>
        <p:nvSpPr>
          <p:cNvPr id="53" name="Retângulo: Cantos Arredondados 52">
            <a:extLst>
              <a:ext uri="{FF2B5EF4-FFF2-40B4-BE49-F238E27FC236}">
                <a16:creationId xmlns:a16="http://schemas.microsoft.com/office/drawing/2014/main" id="{9FAD3F55-CBE7-53AE-9082-0807CD913003}"/>
              </a:ext>
            </a:extLst>
          </p:cNvPr>
          <p:cNvSpPr/>
          <p:nvPr/>
        </p:nvSpPr>
        <p:spPr>
          <a:xfrm>
            <a:off x="8438242" y="6243266"/>
            <a:ext cx="3458562" cy="277816"/>
          </a:xfrm>
          <a:prstGeom prst="roundRect">
            <a:avLst/>
          </a:prstGeom>
          <a:solidFill>
            <a:srgbClr val="0041C4"/>
          </a:solidFill>
          <a:ln>
            <a:solidFill>
              <a:srgbClr val="0041C4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Tela para envio em lote de indicadores em uma métrica</a:t>
            </a:r>
          </a:p>
        </p:txBody>
      </p:sp>
      <p:pic>
        <p:nvPicPr>
          <p:cNvPr id="55" name="Imagem 54">
            <a:extLst>
              <a:ext uri="{FF2B5EF4-FFF2-40B4-BE49-F238E27FC236}">
                <a16:creationId xmlns:a16="http://schemas.microsoft.com/office/drawing/2014/main" id="{B2B4AE46-8207-E083-9B43-A521B860AC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7372" y="1075916"/>
            <a:ext cx="3471452" cy="2273794"/>
          </a:xfrm>
          <a:prstGeom prst="roundRect">
            <a:avLst>
              <a:gd name="adj" fmla="val 2623"/>
            </a:avLst>
          </a:prstGeom>
          <a:ln>
            <a:solidFill>
              <a:schemeClr val="bg1"/>
            </a:solidFill>
          </a:ln>
          <a:effectLst/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431259ED-6586-4731-81D9-BBC6A6D34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0261" y="4015076"/>
            <a:ext cx="3458562" cy="2140060"/>
          </a:xfrm>
          <a:prstGeom prst="roundRect">
            <a:avLst>
              <a:gd name="adj" fmla="val 2623"/>
            </a:avLst>
          </a:prstGeom>
          <a:ln>
            <a:solidFill>
              <a:schemeClr val="bg1"/>
            </a:solidFill>
          </a:ln>
          <a:effectLst/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AB7C70B2-63A0-90FD-03DF-617F67F8F7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5352" y="1075916"/>
            <a:ext cx="3471452" cy="2273794"/>
          </a:xfrm>
          <a:prstGeom prst="roundRect">
            <a:avLst>
              <a:gd name="adj" fmla="val 2623"/>
            </a:avLst>
          </a:prstGeom>
          <a:ln>
            <a:solidFill>
              <a:schemeClr val="bg1"/>
            </a:solidFill>
          </a:ln>
          <a:effectLst/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EAB4BD68-CD2B-C537-D9BF-F18C3C947F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5353" y="4015076"/>
            <a:ext cx="3471451" cy="2140060"/>
          </a:xfrm>
          <a:prstGeom prst="roundRect">
            <a:avLst>
              <a:gd name="adj" fmla="val 2623"/>
            </a:avLst>
          </a:prstGeom>
          <a:ln>
            <a:solidFill>
              <a:schemeClr val="bg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141056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EF483A9-02DE-5B96-808C-8D447C2261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227F007-181B-40CE-57E2-BF615F03BC1E}"/>
              </a:ext>
            </a:extLst>
          </p:cNvPr>
          <p:cNvSpPr txBox="1"/>
          <p:nvPr/>
        </p:nvSpPr>
        <p:spPr>
          <a:xfrm>
            <a:off x="118837" y="131536"/>
            <a:ext cx="2203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Overview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7C0CDF1-65E4-88EF-3C30-C62AEEC1D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924" y="0"/>
            <a:ext cx="9182133" cy="886006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19533BC-A042-AE6B-4948-182AD6639584}"/>
              </a:ext>
            </a:extLst>
          </p:cNvPr>
          <p:cNvSpPr txBox="1"/>
          <p:nvPr/>
        </p:nvSpPr>
        <p:spPr>
          <a:xfrm>
            <a:off x="118837" y="716311"/>
            <a:ext cx="427616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Com o sistema é possível criar métricas, enviar indicadores coletados das respectivas métricas criadas, treinar o modelo de </a:t>
            </a:r>
            <a:r>
              <a:rPr lang="pt-BR" sz="1400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Decision</a:t>
            </a:r>
            <a:r>
              <a:rPr lang="pt-BR" sz="14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Tree</a:t>
            </a:r>
            <a:r>
              <a:rPr lang="pt-BR" sz="14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Classifier</a:t>
            </a:r>
            <a:r>
              <a:rPr lang="pt-BR" sz="14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 para entender e analisar os indicadores das métricas cadastradas e, quando necessário, realizar a predição para valores pontuais. Os indicadores das métricas podem ser cadastrados com os campos “valor” e “tempo”, ou seja, com o valor do indicador e qual foi o tempo de mensuração deste indicador. </a:t>
            </a:r>
          </a:p>
          <a:p>
            <a:endParaRPr lang="pt-BR" sz="1400" dirty="0">
              <a:solidFill>
                <a:schemeClr val="bg1"/>
              </a:solidFill>
              <a:latin typeface="Bahnschrift Light SemiCondensed" panose="020B0502040204020203" pitchFamily="34" charset="0"/>
              <a:ea typeface="Segoe UI Black" panose="020B0A02040204020203" pitchFamily="34" charset="0"/>
            </a:endParaRPr>
          </a:p>
          <a:p>
            <a:r>
              <a:rPr lang="pt-BR" sz="1400" dirty="0">
                <a:solidFill>
                  <a:srgbClr val="0070C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Exemplo</a:t>
            </a:r>
            <a:r>
              <a:rPr lang="pt-BR" sz="14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: </a:t>
            </a:r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João cadastrou a </a:t>
            </a:r>
            <a:r>
              <a:rPr lang="pt-BR" sz="1400" dirty="0">
                <a:solidFill>
                  <a:srgbClr val="0070C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métrica Taxa de Requisições</a:t>
            </a:r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pt-BR" sz="1400" dirty="0">
                <a:solidFill>
                  <a:srgbClr val="0070C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por Minuto </a:t>
            </a:r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enquanto construía seu projeto, e enviou </a:t>
            </a:r>
            <a:r>
              <a:rPr lang="pt-BR" sz="1400" dirty="0">
                <a:solidFill>
                  <a:srgbClr val="0070C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uma lista CSV com 1000 indicadores desta métrica</a:t>
            </a:r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, contendo </a:t>
            </a:r>
            <a:r>
              <a:rPr lang="pt-BR" sz="1400" dirty="0">
                <a:solidFill>
                  <a:srgbClr val="0070C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indicadores como 500 requisições a cada 10 minutos, 600 requisições a cada 1 hora, etc.  </a:t>
            </a:r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João </a:t>
            </a:r>
            <a:r>
              <a:rPr lang="pt-BR" sz="1400" dirty="0">
                <a:solidFill>
                  <a:srgbClr val="0070C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treinou o modelo </a:t>
            </a:r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 </a:t>
            </a:r>
            <a:r>
              <a:rPr lang="pt-BR" sz="1400" dirty="0">
                <a:solidFill>
                  <a:srgbClr val="0070C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quando implantou seu projeto</a:t>
            </a:r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e estava </a:t>
            </a:r>
            <a:r>
              <a:rPr lang="pt-BR" sz="1400" dirty="0">
                <a:solidFill>
                  <a:srgbClr val="0070C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analisando as métricas pós implantação</a:t>
            </a:r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, utilizou o sistema para predizer se a métrica visualizada em produção seria passível de um </a:t>
            </a:r>
            <a:r>
              <a:rPr lang="pt-BR" sz="1400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rollback</a:t>
            </a:r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ou não. O modelo ajudará João a decidir o que fará após todo o background de informações treinadas e recebidas antes da implantação do projeto.</a:t>
            </a:r>
          </a:p>
        </p:txBody>
      </p:sp>
    </p:spTree>
    <p:extLst>
      <p:ext uri="{BB962C8B-B14F-4D97-AF65-F5344CB8AC3E}">
        <p14:creationId xmlns:p14="http://schemas.microsoft.com/office/powerpoint/2010/main" val="310891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EF483A9-02DE-5B96-808C-8D447C2261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227F007-181B-40CE-57E2-BF615F03BC1E}"/>
              </a:ext>
            </a:extLst>
          </p:cNvPr>
          <p:cNvSpPr txBox="1"/>
          <p:nvPr/>
        </p:nvSpPr>
        <p:spPr>
          <a:xfrm>
            <a:off x="0" y="218623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Quer mais detalhes?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7551890-80DB-CCE4-A4FE-D765F668511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37861"/>
            <a:ext cx="522514" cy="52251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94A23B31-0A00-0071-FF3B-4685A2B0F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6" y="2816575"/>
            <a:ext cx="11176000" cy="6787709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281A72B8-77E9-CE54-841D-A5042050AAE8}"/>
              </a:ext>
            </a:extLst>
          </p:cNvPr>
          <p:cNvSpPr txBox="1"/>
          <p:nvPr/>
        </p:nvSpPr>
        <p:spPr>
          <a:xfrm>
            <a:off x="1306285" y="1514452"/>
            <a:ext cx="4905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https://github.com/wesleyvieira99/modelRollback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FFD8379-13FF-993D-55D3-171EE2AA1A73}"/>
              </a:ext>
            </a:extLst>
          </p:cNvPr>
          <p:cNvSpPr txBox="1"/>
          <p:nvPr/>
        </p:nvSpPr>
        <p:spPr>
          <a:xfrm>
            <a:off x="6923312" y="1514452"/>
            <a:ext cx="4905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http://mbreak.us-east-1.elasticbeanstalk.com/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7EB8D53C-3D31-2953-F1C0-4D3E9D6D44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8" y="1437861"/>
            <a:ext cx="522514" cy="52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13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EF483A9-02DE-5B96-808C-8D447C2261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3D75F27-780C-3F63-D383-FE4A0B73B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60800" cy="685800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FECA18B8-C212-D1DE-39EC-29B04C6FFF70}"/>
              </a:ext>
            </a:extLst>
          </p:cNvPr>
          <p:cNvGrpSpPr/>
          <p:nvPr/>
        </p:nvGrpSpPr>
        <p:grpSpPr>
          <a:xfrm>
            <a:off x="5660572" y="929820"/>
            <a:ext cx="6197600" cy="1277273"/>
            <a:chOff x="5994400" y="958849"/>
            <a:chExt cx="6197600" cy="1277273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8D3521A4-F746-342B-2880-6572D1A90B90}"/>
                </a:ext>
              </a:extLst>
            </p:cNvPr>
            <p:cNvSpPr txBox="1"/>
            <p:nvPr/>
          </p:nvSpPr>
          <p:spPr>
            <a:xfrm>
              <a:off x="5994400" y="958849"/>
              <a:ext cx="597716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54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MAKE OR </a:t>
              </a:r>
              <a:r>
                <a:rPr lang="pt-BR" sz="5400" dirty="0">
                  <a:solidFill>
                    <a:srgbClr val="00B0F0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BREAK</a:t>
              </a: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8D9D04F5-DDB3-833E-016A-59080D72130B}"/>
                </a:ext>
              </a:extLst>
            </p:cNvPr>
            <p:cNvSpPr txBox="1"/>
            <p:nvPr/>
          </p:nvSpPr>
          <p:spPr>
            <a:xfrm>
              <a:off x="8454571" y="1528236"/>
              <a:ext cx="37374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000" dirty="0" err="1">
                  <a:solidFill>
                    <a:schemeClr val="bg1"/>
                  </a:solidFill>
                  <a:latin typeface="Bahnschrift Light SemiCondensed" panose="020B0502040204020203" pitchFamily="34" charset="0"/>
                  <a:ea typeface="Segoe UI Black" panose="020B0A02040204020203" pitchFamily="34" charset="0"/>
                </a:rPr>
                <a:t>prediction</a:t>
              </a:r>
              <a:r>
                <a:rPr lang="pt-BR" sz="4000" dirty="0">
                  <a:solidFill>
                    <a:schemeClr val="bg1"/>
                  </a:solidFill>
                  <a:latin typeface="Bahnschrift Light SemiCondensed" panose="020B0502040204020203" pitchFamily="34" charset="0"/>
                  <a:ea typeface="Segoe UI Black" panose="020B0A02040204020203" pitchFamily="34" charset="0"/>
                </a:rPr>
                <a:t> system</a:t>
              </a:r>
              <a:endParaRPr lang="pt-BR" sz="4000" dirty="0">
                <a:solidFill>
                  <a:srgbClr val="00B0F0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endParaRPr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6F3BF963-17AE-2767-915A-5222F0AAC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205" y="5614363"/>
            <a:ext cx="911831" cy="911831"/>
          </a:xfrm>
          <a:prstGeom prst="flowChartConnector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13B895C-0210-403C-D915-8C3C8DE6DCC7}"/>
              </a:ext>
            </a:extLst>
          </p:cNvPr>
          <p:cNvSpPr txBox="1"/>
          <p:nvPr/>
        </p:nvSpPr>
        <p:spPr>
          <a:xfrm>
            <a:off x="10310606" y="5508638"/>
            <a:ext cx="1855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Wesley Vieira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C01D4C8-C85E-DC53-2316-3A1D81C34BE3}"/>
              </a:ext>
            </a:extLst>
          </p:cNvPr>
          <p:cNvSpPr txBox="1"/>
          <p:nvPr/>
        </p:nvSpPr>
        <p:spPr>
          <a:xfrm>
            <a:off x="10269812" y="5768213"/>
            <a:ext cx="10559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+55 11 98553-6310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334F3DF-6D39-4802-DB67-79235B33B2A8}"/>
              </a:ext>
            </a:extLst>
          </p:cNvPr>
          <p:cNvSpPr txBox="1"/>
          <p:nvPr/>
        </p:nvSpPr>
        <p:spPr>
          <a:xfrm>
            <a:off x="11169424" y="5768213"/>
            <a:ext cx="10225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Osasco, </a:t>
            </a:r>
            <a:r>
              <a:rPr lang="pt-BR" sz="900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Brazil</a:t>
            </a:r>
            <a:endParaRPr lang="pt-BR" sz="900" dirty="0">
              <a:solidFill>
                <a:schemeClr val="bg1"/>
              </a:solidFill>
              <a:latin typeface="Bahnschrift Light SemiCondensed" panose="020B05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444BB6F3-C5BE-CBBB-12FD-2E3A2CB1AC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818" y="6015293"/>
            <a:ext cx="486653" cy="486653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B4535F8-F702-CE11-2CA3-9E2D8D348A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527" y="6015292"/>
            <a:ext cx="486653" cy="486653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87CA074A-E944-C962-03CA-5D2086FD4F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292" y="6025878"/>
            <a:ext cx="486653" cy="48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5771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465</Words>
  <Application>Microsoft Office PowerPoint</Application>
  <PresentationFormat>Widescreen</PresentationFormat>
  <Paragraphs>35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Bahnschrift Light SemiCondensed</vt:lpstr>
      <vt:lpstr>Calibri</vt:lpstr>
      <vt:lpstr>Calibri Light</vt:lpstr>
      <vt:lpstr>Segoe UI Black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Wesley dos Santos Vieira</dc:creator>
  <cp:lastModifiedBy>Wesley dos Santos Vieira</cp:lastModifiedBy>
  <cp:revision>11</cp:revision>
  <dcterms:created xsi:type="dcterms:W3CDTF">2023-05-10T10:00:10Z</dcterms:created>
  <dcterms:modified xsi:type="dcterms:W3CDTF">2023-05-10T12:11:58Z</dcterms:modified>
</cp:coreProperties>
</file>